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27"/>
  </p:notesMasterIdLst>
  <p:sldIdLst>
    <p:sldId id="302" r:id="rId3"/>
    <p:sldId id="347" r:id="rId4"/>
    <p:sldId id="325" r:id="rId5"/>
    <p:sldId id="322" r:id="rId6"/>
    <p:sldId id="324" r:id="rId7"/>
    <p:sldId id="334" r:id="rId8"/>
    <p:sldId id="323" r:id="rId9"/>
    <p:sldId id="333" r:id="rId10"/>
    <p:sldId id="321" r:id="rId11"/>
    <p:sldId id="332" r:id="rId12"/>
    <p:sldId id="329" r:id="rId13"/>
    <p:sldId id="336" r:id="rId14"/>
    <p:sldId id="330" r:id="rId15"/>
    <p:sldId id="340" r:id="rId16"/>
    <p:sldId id="327" r:id="rId17"/>
    <p:sldId id="339" r:id="rId18"/>
    <p:sldId id="335" r:id="rId19"/>
    <p:sldId id="341" r:id="rId20"/>
    <p:sldId id="342" r:id="rId21"/>
    <p:sldId id="345" r:id="rId22"/>
    <p:sldId id="344" r:id="rId23"/>
    <p:sldId id="343" r:id="rId24"/>
    <p:sldId id="337" r:id="rId25"/>
    <p:sldId id="33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1B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61"/>
    <p:restoredTop sz="86979"/>
  </p:normalViewPr>
  <p:slideViewPr>
    <p:cSldViewPr snapToGrid="0" snapToObjects="1">
      <p:cViewPr varScale="1">
        <p:scale>
          <a:sx n="71" d="100"/>
          <a:sy n="71" d="100"/>
        </p:scale>
        <p:origin x="168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65C6B-3B15-8545-B1FC-93F1159A93F8}" type="datetimeFigureOut">
              <a:rPr lang="en-US" smtClean="0"/>
              <a:t>11/4/20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FDA61-2C6C-554F-8EDF-81AA6EA04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53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B&amp;D: Make sure your profile pic is “bad”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FDA61-2C6C-554F-8EDF-81AA6EA04F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87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B&amp;D: Rename yourself is you haven’t already!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FDA61-2C6C-554F-8EDF-81AA6EA04F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54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host does have the power to rename any participant, however, you won’t want to do that with a large number of students.</a:t>
            </a:r>
          </a:p>
          <a:p>
            <a:r>
              <a:rPr lang="en-US" dirty="0"/>
              <a:t>So set this in your profile settings or uncheck “rename themselves” in the Security options as soon as you start the meeting.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FDA61-2C6C-554F-8EDF-81AA6EA04F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82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FDA61-2C6C-554F-8EDF-81AA6EA04F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10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person in the waiting room can’t speak or be seen and is not able to see or hear the meeting. </a:t>
            </a:r>
          </a:p>
          <a:p>
            <a:r>
              <a:rPr lang="en-US" dirty="0"/>
              <a:t>You can remove someone from the waiting room.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FDA61-2C6C-554F-8EDF-81AA6EA04F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44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Send a few requests for remote control!</a:t>
            </a:r>
          </a:p>
          <a:p>
            <a:r>
              <a:rPr lang="en-US" dirty="0"/>
              <a:t>Use those filters!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FDA61-2C6C-554F-8EDF-81AA6EA04F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20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also get to these setting through the Zoom desktop app, through Settings &gt; View More Settings  OR Profile &gt; View Advanced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FDA61-2C6C-554F-8EDF-81AA6EA04FB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14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D&amp;B: Annotate over this slide!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FDA61-2C6C-554F-8EDF-81AA6EA04F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18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B&amp;D: Begin sending offensive chats if you haven’t already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FDA61-2C6C-554F-8EDF-81AA6EA04F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69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FDA61-2C6C-554F-8EDF-81AA6EA04F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51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can take the form of people talking over the presenter, or playing music, or making noise.</a:t>
            </a: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BF: RE-ENABLE CHAT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FDA61-2C6C-554F-8EDF-81AA6EA04F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35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Dave: Sound the air horn!  </a:t>
            </a:r>
          </a:p>
          <a:p>
            <a:r>
              <a:rPr lang="en-US" dirty="0"/>
              <a:t>Bethany: Say ridiculous things!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FDA61-2C6C-554F-8EDF-81AA6EA04F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02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Interlopers may do off-color or offensive things on camera, stop their video to remove that distraction.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FDA61-2C6C-554F-8EDF-81AA6EA04F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45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B&amp;D:  Be visually obnoxious on camera!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FDA61-2C6C-554F-8EDF-81AA6EA04F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4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D&amp;B: Time for that risqué profile pic!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FDA61-2C6C-554F-8EDF-81AA6EA04F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44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7E835-B968-B84E-9D3B-4A7ABCD29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6516F7-7655-F14A-87F8-4A8753D87F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E13C3-6974-E24E-860F-9CC25EA15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6E2C-420F-BA49-80A4-29EFF9D11247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1AD70-E37B-E747-BEC7-C06578FD5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F077F-BEAD-2240-B6C8-35305949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9B06-8A79-F547-885C-8FD29AB2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13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4637B-8BD0-264D-B115-40ABCB8BD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91C702-68EF-D54A-A0DA-515BF1067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634DB-72C6-C24E-BAC8-23C498FD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6E2C-420F-BA49-80A4-29EFF9D11247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6E8AD-770B-C740-9819-9269817D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B12F6-25BA-1149-8EAC-FCB05C7BC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9B06-8A79-F547-885C-8FD29AB2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83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27C69D-0C85-3F48-ABED-DB70C54992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48860-673F-0146-9503-CE1183DB1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932A2-42E2-8049-B16A-FDF2CEA50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6E2C-420F-BA49-80A4-29EFF9D11247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E6701-18BB-354B-911F-8B3337F63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6BB87-F3C3-1348-95F8-8BECEFF44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9B06-8A79-F547-885C-8FD29AB2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61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88950" cy="6857998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5800"/>
              </a:lnSpc>
              <a:defRPr sz="6000" b="1" i="0" cap="all" baseline="0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6" y="5084683"/>
            <a:ext cx="7478709" cy="106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83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88950" cy="6857998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5800"/>
              </a:lnSpc>
              <a:defRPr sz="6000" b="1" i="0" cap="all" baseline="0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6" y="5084683"/>
            <a:ext cx="7478709" cy="106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27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88952" cy="6857999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6" y="5084683"/>
            <a:ext cx="7478709" cy="106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87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950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5800"/>
              </a:lnSpc>
              <a:defRPr sz="6000" b="1" i="0" cap="all" baseline="0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ln>
            <a:noFill/>
          </a:ln>
        </p:spPr>
        <p:txBody>
          <a:bodyPr lIns="0">
            <a:normAutofit/>
          </a:bodyPr>
          <a:lstStyle>
            <a:lvl1pPr marL="0" indent="0" algn="l">
              <a:buNone/>
              <a:defRPr sz="2800" b="0" baseline="0">
                <a:solidFill>
                  <a:schemeClr val="tx1"/>
                </a:solidFill>
                <a:latin typeface="+mj-lt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7" y="1792"/>
            <a:ext cx="6572363" cy="93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47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ln>
            <a:noFill/>
          </a:ln>
        </p:spPr>
        <p:txBody>
          <a:bodyPr lIns="0">
            <a:norm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+mj-lt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7" y="1792"/>
            <a:ext cx="6572363" cy="93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07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8" y="2189263"/>
            <a:ext cx="6402832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  <p:sp>
        <p:nvSpPr>
          <p:cNvPr id="5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7384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4179753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029200" y="2185416"/>
            <a:ext cx="4179753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vitae dolor </a:t>
            </a:r>
            <a:r>
              <a:rPr lang="en-US" dirty="0" err="1"/>
              <a:t>euismod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. In </a:t>
            </a:r>
            <a:r>
              <a:rPr lang="en-US" dirty="0" err="1"/>
              <a:t>ornare</a:t>
            </a:r>
            <a:r>
              <a:rPr lang="en-US" dirty="0"/>
              <a:t> convallis </a:t>
            </a:r>
            <a:r>
              <a:rPr lang="en-US" dirty="0" err="1"/>
              <a:t>velit</a:t>
            </a:r>
            <a:r>
              <a:rPr lang="en-US" dirty="0"/>
              <a:t> vitae cursus. Integer </a:t>
            </a:r>
            <a:r>
              <a:rPr lang="en-US" dirty="0" err="1"/>
              <a:t>egestas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mi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6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88116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8557757" cy="37324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457200" marR="0" indent="-40640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ct val="109000"/>
              <a:buFont typeface="Arial" charset="0"/>
              <a:buChar char="•"/>
              <a:tabLst/>
              <a:defRPr sz="20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r>
              <a:rPr lang="en-US" dirty="0" err="1"/>
              <a:t>Quisque</a:t>
            </a:r>
            <a:r>
              <a:rPr lang="en-US" dirty="0"/>
              <a:t> ac </a:t>
            </a:r>
            <a:r>
              <a:rPr lang="en-US" dirty="0" err="1"/>
              <a:t>orci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</a:t>
            </a:r>
          </a:p>
          <a:p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justo</a:t>
            </a:r>
            <a:r>
              <a:rPr lang="en-US" dirty="0"/>
              <a:t> et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  <a:p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ex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ac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  <a:p>
            <a:r>
              <a:rPr lang="en-US" dirty="0" err="1"/>
              <a:t>Duis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  <a:p>
            <a:r>
              <a:rPr lang="en-US" dirty="0"/>
              <a:t>Justo et neque odio facilisis turpis </a:t>
            </a:r>
            <a:r>
              <a:rPr lang="en-US" dirty="0" err="1"/>
              <a:t>sodales</a:t>
            </a:r>
            <a:r>
              <a:rPr lang="en-US" dirty="0"/>
              <a:t> placerat.</a:t>
            </a:r>
          </a:p>
        </p:txBody>
      </p:sp>
      <p:sp>
        <p:nvSpPr>
          <p:cNvPr id="6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0" baseline="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73502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F4B8B-5482-9D4E-8615-9DA0FCEE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4A5C1-D668-2248-BE25-D5E9A15F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2BE94-5E28-7244-8457-D41F07F3C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6E2C-420F-BA49-80A4-29EFF9D11247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1A4FC-E924-444A-9238-075EB9E87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ACC63-A17C-AB44-ABE8-1BFB39D8D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9B06-8A79-F547-885C-8FD29AB2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239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3 level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66928" y="2185416"/>
            <a:ext cx="9678987" cy="3848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00"/>
              </a:lnSpc>
              <a:buClr>
                <a:srgbClr val="005BBB"/>
              </a:buClr>
              <a:buFontTx/>
              <a:buNone/>
              <a:defRPr sz="1700" b="1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736600" indent="-279400">
              <a:lnSpc>
                <a:spcPts val="2300"/>
              </a:lnSpc>
              <a:buClr>
                <a:srgbClr val="005BBB"/>
              </a:buClr>
              <a:buFont typeface="Arial" charset="0"/>
              <a:buChar char="•"/>
              <a:tabLst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marR="0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1143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r>
              <a:rPr lang="en-US" dirty="0"/>
              <a:t>Second level text</a:t>
            </a:r>
          </a:p>
          <a:p>
            <a:pPr marL="1143000" marR="0" lvl="2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/>
              <a:t>Third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text </a:t>
            </a:r>
          </a:p>
          <a:p>
            <a:pPr lvl="2"/>
            <a:r>
              <a:rPr lang="en-US" dirty="0"/>
              <a:t>Third level</a:t>
            </a:r>
          </a:p>
          <a:p>
            <a:pPr marL="1143000" marR="0" lvl="2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/>
              <a:t>Third level</a:t>
            </a:r>
          </a:p>
        </p:txBody>
      </p:sp>
      <p:sp>
        <p:nvSpPr>
          <p:cNvPr id="5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95967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473700" y="1143001"/>
            <a:ext cx="6718300" cy="57181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and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  <p:sp>
        <p:nvSpPr>
          <p:cNvPr id="5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4531638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5626100" y="1295401"/>
            <a:ext cx="6718300" cy="57181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230526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473699" y="1143001"/>
            <a:ext cx="6718301" cy="28552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5473699" y="3998296"/>
            <a:ext cx="3429001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902701" y="3998296"/>
            <a:ext cx="3289300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and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  <p:sp>
        <p:nvSpPr>
          <p:cNvPr id="8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4531638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4185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1143001"/>
            <a:ext cx="12192000" cy="57181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2306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EF59-7FC3-EA41-85CD-8921D23F7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5FE37-053C-7C4B-93D1-6049C8961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046E5-811E-3F45-A859-5CA94F49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6E2C-420F-BA49-80A4-29EFF9D11247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85AE3-CB88-BD45-A347-F06D9061E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C3473-4DAA-664B-A44F-FBE049DA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9B06-8A79-F547-885C-8FD29AB2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8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ACDA7-730A-D340-9EDC-6D4021E55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D9F4F-273A-4F4E-A132-D978C5A520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C8EEEC-CD29-1C48-A3FC-546AB0C40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1FBBE-AF23-824A-80C6-1C3809862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6E2C-420F-BA49-80A4-29EFF9D11247}" type="datetimeFigureOut">
              <a:rPr lang="en-US" smtClean="0"/>
              <a:t>11/4/20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8A79F-3ECB-0040-99B9-B9666E965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FBB5D-A689-BA4D-832C-3F5F87DF1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9B06-8A79-F547-885C-8FD29AB2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60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716B1-DB3E-3546-8A01-3D21AE51D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BE29B-3558-BA4B-A6BB-1668FBAFA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98946-941E-5640-AE8E-C97DD9105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C7A91F-360A-E247-AEC1-3B15FBC67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03B7B7-7CF3-774C-B369-8DD061B26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9E950E-13C8-7045-8EE2-785E04FF2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6E2C-420F-BA49-80A4-29EFF9D11247}" type="datetimeFigureOut">
              <a:rPr lang="en-US" smtClean="0"/>
              <a:t>11/4/20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543DC4-0F4C-0544-A995-B646C906D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A212A9-C5CC-9C42-AC87-E24739EF6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9B06-8A79-F547-885C-8FD29AB2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30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D2B48-06CB-0B4F-9E6A-BDEB62EFF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BA138D-4756-C443-AFB8-58CFB9143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6E2C-420F-BA49-80A4-29EFF9D11247}" type="datetimeFigureOut">
              <a:rPr lang="en-US" smtClean="0"/>
              <a:t>11/4/20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8B30F-87C8-3643-B303-EA0227E37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E1D37-A8C1-3545-990B-E8BAB37D9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9B06-8A79-F547-885C-8FD29AB2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58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E7077-C750-A047-9F95-77A3A6CF6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6E2C-420F-BA49-80A4-29EFF9D11247}" type="datetimeFigureOut">
              <a:rPr lang="en-US" smtClean="0"/>
              <a:t>11/4/20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C8A05C-AC18-5F48-9423-EE1E1702B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1DD86-0F37-6A4B-BD3E-B9399D8D9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9B06-8A79-F547-885C-8FD29AB2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23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989D9-06D5-AD42-958D-71B7DD20F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B52DC-83CF-C04D-BA7A-66C321042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7A5D8B-051E-0540-A83E-F18E7623C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3F12D-0D01-8741-8C94-C941F9D80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6E2C-420F-BA49-80A4-29EFF9D11247}" type="datetimeFigureOut">
              <a:rPr lang="en-US" smtClean="0"/>
              <a:t>11/4/20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E91A73-D7DF-D24F-8B68-09DD8B2C6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CEF9D-D4BB-C44F-94B5-D26B73F4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9B06-8A79-F547-885C-8FD29AB2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5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0CB3-3DEA-4C4D-869D-840C31AE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E6793-14A4-8E49-90ED-56E6D24734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1F3C5F-0E12-8A40-9894-02CC39C55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03DF5-3C68-DE4A-A89D-C277D67E6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6E2C-420F-BA49-80A4-29EFF9D11247}" type="datetimeFigureOut">
              <a:rPr lang="en-US" smtClean="0"/>
              <a:t>11/4/20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83FE6-A409-D54D-A8E7-6C9B04EFE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707CF-F60E-AC44-9F0D-FAC383EFA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9B06-8A79-F547-885C-8FD29AB2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24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AA114-883B-9744-8F2B-EB67FC838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CA570-0C72-1142-A450-71F8BCB59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660B3-8FC6-3D44-8627-4767ECBD76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36E2C-420F-BA49-80A4-29EFF9D11247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00066-590E-EF40-B743-449DE30D2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5BD86-69F4-6B4E-B0AE-2EF0343C5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19B06-8A79-F547-885C-8FD29AB2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6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68638" y="0"/>
            <a:ext cx="116960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2400" dirty="0">
                <a:latin typeface="Arial" charset="0"/>
              </a:rPr>
              <a:t>‘-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045778" y="1023929"/>
            <a:ext cx="8557756" cy="140269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Effra Trial Heavy" charset="0"/>
                <a:ea typeface="Effra Trial Heavy" charset="0"/>
                <a:cs typeface="Effra Trial Heavy" charset="0"/>
              </a:defRPr>
            </a:lvl1pPr>
          </a:lstStyle>
          <a:p>
            <a:endParaRPr lang="en-US" sz="48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2045778" y="2555888"/>
            <a:ext cx="8557756" cy="30782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828383"/>
                </a:solidFill>
                <a:latin typeface="Museo Slab 100" charset="0"/>
                <a:ea typeface="Museo Slab 100" charset="0"/>
                <a:cs typeface="Museo Slab 100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0" cy="6857998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566928" y="2320111"/>
            <a:ext cx="10515600" cy="3813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10255504" y="6240989"/>
            <a:ext cx="725424" cy="534516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15D2C3-7EB9-F849-9C19-1CC92E2870ED}" type="slidenum">
              <a:rPr lang="en-US" sz="1600" b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‹#›</a:t>
            </a:fld>
            <a:endParaRPr lang="en-US" sz="16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7" y="1792"/>
            <a:ext cx="6572363" cy="93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3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tx2"/>
          </a:solidFill>
          <a:latin typeface="+mj-lt"/>
          <a:ea typeface="Georgia" charset="0"/>
          <a:cs typeface="Georgi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LucidaGrande" charset="0"/>
        <a:buChar char="-"/>
        <a:defRPr sz="18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80">
          <p15:clr>
            <a:srgbClr val="F26B43"/>
          </p15:clr>
        </p15:guide>
        <p15:guide id="2" pos="416">
          <p15:clr>
            <a:srgbClr val="F26B43"/>
          </p15:clr>
        </p15:guide>
        <p15:guide id="3" orient="horz" pos="4016">
          <p15:clr>
            <a:srgbClr val="F26B43"/>
          </p15:clr>
        </p15:guide>
        <p15:guide id="4" pos="7392">
          <p15:clr>
            <a:srgbClr val="F26B43"/>
          </p15:clr>
        </p15:guide>
        <p15:guide id="5" pos="288">
          <p15:clr>
            <a:srgbClr val="F26B43"/>
          </p15:clr>
        </p15:guide>
        <p15:guide id="6" pos="4464">
          <p15:clr>
            <a:srgbClr val="F26B43"/>
          </p15:clr>
        </p15:guide>
        <p15:guide id="7" pos="4704">
          <p15:clr>
            <a:srgbClr val="F26B43"/>
          </p15:clr>
        </p15:guide>
        <p15:guide id="8" pos="4512">
          <p15:clr>
            <a:srgbClr val="F26B43"/>
          </p15:clr>
        </p15:guide>
        <p15:guide id="9" orient="horz" pos="1848">
          <p15:clr>
            <a:srgbClr val="F26B43"/>
          </p15:clr>
        </p15:guide>
        <p15:guide id="10" orient="horz" pos="1896">
          <p15:clr>
            <a:srgbClr val="F26B43"/>
          </p15:clr>
        </p15:guide>
        <p15:guide id="11" orient="horz" pos="2880">
          <p15:clr>
            <a:srgbClr val="F26B43"/>
          </p15:clr>
        </p15:guide>
        <p15:guide id="12" orient="horz" pos="28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buffalo.zoom.us" TargetMode="External"/><Relationship Id="rId4" Type="http://schemas.openxmlformats.org/officeDocument/2006/relationships/hyperlink" Target="http://www.buffalo.edu/content/www/ubit/services/zoom/_jcr_content/par/download/file.res/Host%20a%20More%20Secure%20Zoom%20Meeting.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A122C0-7DAE-B440-AEB7-E58DABE1360F}"/>
              </a:ext>
            </a:extLst>
          </p:cNvPr>
          <p:cNvSpPr txBox="1"/>
          <p:nvPr/>
        </p:nvSpPr>
        <p:spPr>
          <a:xfrm>
            <a:off x="761864" y="3303482"/>
            <a:ext cx="6711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Securing Your Class or Meeting</a:t>
            </a:r>
          </a:p>
        </p:txBody>
      </p:sp>
      <p:pic>
        <p:nvPicPr>
          <p:cNvPr id="3" name="Picture 2" descr="UB Zoom logo">
            <a:extLst>
              <a:ext uri="{FF2B5EF4-FFF2-40B4-BE49-F238E27FC236}">
                <a16:creationId xmlns:a16="http://schemas.microsoft.com/office/drawing/2014/main" id="{EB76EB72-F3F0-FC41-A3CE-F8BAEA498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64" y="2515514"/>
            <a:ext cx="3640214" cy="67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91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of the Participants button as it appears in the Zoom meeting controls.">
            <a:extLst>
              <a:ext uri="{FF2B5EF4-FFF2-40B4-BE49-F238E27FC236}">
                <a16:creationId xmlns:a16="http://schemas.microsoft.com/office/drawing/2014/main" id="{3C797A79-F90E-FF44-AC7E-45243900D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773" y="1426871"/>
            <a:ext cx="1117600" cy="673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F033AC-05CC-CB4E-BC87-2607E40A22A3}"/>
              </a:ext>
            </a:extLst>
          </p:cNvPr>
          <p:cNvSpPr txBox="1"/>
          <p:nvPr/>
        </p:nvSpPr>
        <p:spPr>
          <a:xfrm>
            <a:off x="379225" y="1426871"/>
            <a:ext cx="616867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Open the Participants panel</a:t>
            </a:r>
            <a:br>
              <a:rPr lang="en-US" sz="2800" dirty="0"/>
            </a:b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Mute</a:t>
            </a:r>
            <a:r>
              <a:rPr lang="en-US" sz="2800" dirty="0"/>
              <a:t> a single obnoxious interloper</a:t>
            </a:r>
            <a:br>
              <a:rPr lang="en-US" sz="2800" dirty="0"/>
            </a:b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Mute All </a:t>
            </a:r>
            <a:r>
              <a:rPr lang="en-US" sz="2800" dirty="0"/>
              <a:t>to crush the invasion </a:t>
            </a:r>
          </a:p>
        </p:txBody>
      </p:sp>
      <p:sp>
        <p:nvSpPr>
          <p:cNvPr id="6" name="TextBox 5" descr="demo button">
            <a:extLst>
              <a:ext uri="{FF2B5EF4-FFF2-40B4-BE49-F238E27FC236}">
                <a16:creationId xmlns:a16="http://schemas.microsoft.com/office/drawing/2014/main" id="{D211A7A9-5BF9-D049-8629-A886D8F09E1A}"/>
              </a:ext>
            </a:extLst>
          </p:cNvPr>
          <p:cNvSpPr txBox="1"/>
          <p:nvPr/>
        </p:nvSpPr>
        <p:spPr>
          <a:xfrm>
            <a:off x="3499429" y="143722"/>
            <a:ext cx="1269796" cy="71508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tIns="91440" bIns="91440" rtlCol="0">
            <a:spAutoFit/>
          </a:bodyPr>
          <a:lstStyle/>
          <a:p>
            <a:r>
              <a:rPr lang="en-US" sz="3000" dirty="0"/>
              <a:t>Demo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999168D-FCA1-C947-A5B0-C9FEFC883D43}"/>
              </a:ext>
            </a:extLst>
          </p:cNvPr>
          <p:cNvSpPr txBox="1">
            <a:spLocks/>
          </p:cNvSpPr>
          <p:nvPr/>
        </p:nvSpPr>
        <p:spPr>
          <a:xfrm>
            <a:off x="5468038" y="67052"/>
            <a:ext cx="5866923" cy="8684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algn="r"/>
            <a:br>
              <a:rPr lang="en-US" dirty="0"/>
            </a:br>
            <a:r>
              <a:rPr lang="en-US" dirty="0"/>
              <a:t>Loud, obnoxious audio</a:t>
            </a:r>
          </a:p>
        </p:txBody>
      </p:sp>
    </p:spTree>
    <p:extLst>
      <p:ext uri="{BB962C8B-B14F-4D97-AF65-F5344CB8AC3E}">
        <p14:creationId xmlns:p14="http://schemas.microsoft.com/office/powerpoint/2010/main" val="1275379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zoom window with individual's video">
            <a:extLst>
              <a:ext uri="{FF2B5EF4-FFF2-40B4-BE49-F238E27FC236}">
                <a16:creationId xmlns:a16="http://schemas.microsoft.com/office/drawing/2014/main" id="{99F9BA39-1904-6847-8421-44219F5D0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36" y="1730830"/>
            <a:ext cx="6804161" cy="4189074"/>
          </a:xfrm>
          <a:prstGeom prst="rect">
            <a:avLst/>
          </a:prstGeom>
        </p:spPr>
      </p:pic>
      <p:pic>
        <p:nvPicPr>
          <p:cNvPr id="11" name="Picture 10" descr="turn off participant video in the partifcipant panel by choosing chat &gt; stop video">
            <a:extLst>
              <a:ext uri="{FF2B5EF4-FFF2-40B4-BE49-F238E27FC236}">
                <a16:creationId xmlns:a16="http://schemas.microsoft.com/office/drawing/2014/main" id="{62311715-DA08-8349-8F45-44F804E1C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857" y="2656114"/>
            <a:ext cx="3576104" cy="370114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317F3D7-ACF5-2941-B6C7-A5139130D521}"/>
              </a:ext>
            </a:extLst>
          </p:cNvPr>
          <p:cNvSpPr txBox="1">
            <a:spLocks/>
          </p:cNvSpPr>
          <p:nvPr/>
        </p:nvSpPr>
        <p:spPr>
          <a:xfrm>
            <a:off x="7141954" y="1391446"/>
            <a:ext cx="4809910" cy="8684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LucidaGrande" charset="0"/>
              <a:buChar char="-"/>
              <a:defRPr sz="1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Turn off an individual’s video in the Participant panel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E909A9B-C8D9-274A-A6E6-339E20147B57}"/>
              </a:ext>
            </a:extLst>
          </p:cNvPr>
          <p:cNvSpPr txBox="1">
            <a:spLocks/>
          </p:cNvSpPr>
          <p:nvPr/>
        </p:nvSpPr>
        <p:spPr>
          <a:xfrm>
            <a:off x="5468038" y="67052"/>
            <a:ext cx="5866923" cy="8684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algn="r"/>
            <a:br>
              <a:rPr lang="en-US" dirty="0"/>
            </a:br>
            <a:r>
              <a:rPr lang="en-US" dirty="0"/>
              <a:t>Webcam video</a:t>
            </a:r>
          </a:p>
        </p:txBody>
      </p:sp>
    </p:spTree>
    <p:extLst>
      <p:ext uri="{BB962C8B-B14F-4D97-AF65-F5344CB8AC3E}">
        <p14:creationId xmlns:p14="http://schemas.microsoft.com/office/powerpoint/2010/main" val="2363559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age of the Participants button as it appears in the Zoom meeting controls.">
            <a:extLst>
              <a:ext uri="{FF2B5EF4-FFF2-40B4-BE49-F238E27FC236}">
                <a16:creationId xmlns:a16="http://schemas.microsoft.com/office/drawing/2014/main" id="{A741DFC1-53EA-AD45-8A1B-1BE72A80C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773" y="1426871"/>
            <a:ext cx="1117600" cy="673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C98542-B796-1E4B-BCF6-96A32E1C1FAA}"/>
              </a:ext>
            </a:extLst>
          </p:cNvPr>
          <p:cNvSpPr txBox="1"/>
          <p:nvPr/>
        </p:nvSpPr>
        <p:spPr>
          <a:xfrm>
            <a:off x="379225" y="1426871"/>
            <a:ext cx="616867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Open the Participants panel</a:t>
            </a:r>
            <a:br>
              <a:rPr lang="en-US" sz="2800" dirty="0"/>
            </a:b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Hover over the participant’s name</a:t>
            </a:r>
            <a:br>
              <a:rPr lang="en-US" sz="2800" dirty="0"/>
            </a:b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Click </a:t>
            </a:r>
            <a:r>
              <a:rPr lang="en-US" sz="2800" b="1" dirty="0"/>
              <a:t>More</a:t>
            </a:r>
            <a:r>
              <a:rPr lang="en-US" sz="2800" dirty="0"/>
              <a:t> &gt;</a:t>
            </a:r>
            <a:r>
              <a:rPr lang="en-US" sz="2800" b="1" dirty="0"/>
              <a:t> Stop Video</a:t>
            </a:r>
            <a:endParaRPr lang="en-US" sz="2800" dirty="0"/>
          </a:p>
        </p:txBody>
      </p:sp>
      <p:sp>
        <p:nvSpPr>
          <p:cNvPr id="5" name="TextBox 4" descr="demo button">
            <a:extLst>
              <a:ext uri="{FF2B5EF4-FFF2-40B4-BE49-F238E27FC236}">
                <a16:creationId xmlns:a16="http://schemas.microsoft.com/office/drawing/2014/main" id="{DA05C958-0A67-2341-B896-07F890F28AA8}"/>
              </a:ext>
            </a:extLst>
          </p:cNvPr>
          <p:cNvSpPr txBox="1"/>
          <p:nvPr/>
        </p:nvSpPr>
        <p:spPr>
          <a:xfrm>
            <a:off x="3499429" y="143722"/>
            <a:ext cx="1269796" cy="71508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tIns="91440" bIns="91440" rtlCol="0">
            <a:spAutoFit/>
          </a:bodyPr>
          <a:lstStyle/>
          <a:p>
            <a:r>
              <a:rPr lang="en-US" sz="3000" dirty="0"/>
              <a:t>Demo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E909A9B-C8D9-274A-A6E6-339E20147B57}"/>
              </a:ext>
            </a:extLst>
          </p:cNvPr>
          <p:cNvSpPr txBox="1">
            <a:spLocks/>
          </p:cNvSpPr>
          <p:nvPr/>
        </p:nvSpPr>
        <p:spPr>
          <a:xfrm>
            <a:off x="5468038" y="67052"/>
            <a:ext cx="5866923" cy="8684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algn="r"/>
            <a:br>
              <a:rPr lang="en-US" dirty="0"/>
            </a:br>
            <a:r>
              <a:rPr lang="en-US" dirty="0"/>
              <a:t>Webcam video</a:t>
            </a:r>
          </a:p>
        </p:txBody>
      </p:sp>
    </p:spTree>
    <p:extLst>
      <p:ext uri="{BB962C8B-B14F-4D97-AF65-F5344CB8AC3E}">
        <p14:creationId xmlns:p14="http://schemas.microsoft.com/office/powerpoint/2010/main" val="1303153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ide non video participants can be selecgted by anyone who joined on a computer. ">
            <a:extLst>
              <a:ext uri="{FF2B5EF4-FFF2-40B4-BE49-F238E27FC236}">
                <a16:creationId xmlns:a16="http://schemas.microsoft.com/office/drawing/2014/main" id="{FCAADC63-936F-DD4D-8E70-E2EC979C7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37" y="1244753"/>
            <a:ext cx="7482993" cy="4795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37EBCF-9213-8D4F-A9F6-AB71C91C6C1C}"/>
              </a:ext>
            </a:extLst>
          </p:cNvPr>
          <p:cNvSpPr txBox="1"/>
          <p:nvPr/>
        </p:nvSpPr>
        <p:spPr>
          <a:xfrm>
            <a:off x="8725239" y="4133946"/>
            <a:ext cx="2282383" cy="11079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>
            <a:spAutoFit/>
          </a:bodyPr>
          <a:lstStyle/>
          <a:p>
            <a:r>
              <a:rPr lang="en-US" sz="2000" i="1" dirty="0"/>
              <a:t>The host cannot force this view </a:t>
            </a:r>
            <a:br>
              <a:rPr lang="en-US" sz="2000" i="1" dirty="0"/>
            </a:br>
            <a:r>
              <a:rPr lang="en-US" sz="2000" i="1" dirty="0"/>
              <a:t>for all attendees.</a:t>
            </a:r>
            <a:endParaRPr lang="en-US" sz="2000" b="1" i="1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317F3D7-ACF5-2941-B6C7-A5139130D521}"/>
              </a:ext>
            </a:extLst>
          </p:cNvPr>
          <p:cNvSpPr txBox="1">
            <a:spLocks/>
          </p:cNvSpPr>
          <p:nvPr/>
        </p:nvSpPr>
        <p:spPr>
          <a:xfrm>
            <a:off x="8071864" y="1992057"/>
            <a:ext cx="3589134" cy="20758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LucidaGrande" charset="0"/>
              <a:buChar char="-"/>
              <a:defRPr sz="1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Anyone who joined on a computer can </a:t>
            </a:r>
            <a:br>
              <a:rPr lang="en-US" sz="2800" dirty="0"/>
            </a:br>
            <a:r>
              <a:rPr lang="en-US" sz="2800" b="1" dirty="0"/>
              <a:t>Hide Non-Video Participants.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E909A9B-C8D9-274A-A6E6-339E20147B57}"/>
              </a:ext>
            </a:extLst>
          </p:cNvPr>
          <p:cNvSpPr txBox="1">
            <a:spLocks/>
          </p:cNvSpPr>
          <p:nvPr/>
        </p:nvSpPr>
        <p:spPr>
          <a:xfrm>
            <a:off x="5468038" y="67052"/>
            <a:ext cx="5866923" cy="8684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algn="r"/>
            <a:br>
              <a:rPr lang="en-US" dirty="0"/>
            </a:br>
            <a:r>
              <a:rPr lang="en-US" dirty="0"/>
              <a:t>Profile Picture</a:t>
            </a:r>
          </a:p>
        </p:txBody>
      </p:sp>
    </p:spTree>
    <p:extLst>
      <p:ext uri="{BB962C8B-B14F-4D97-AF65-F5344CB8AC3E}">
        <p14:creationId xmlns:p14="http://schemas.microsoft.com/office/powerpoint/2010/main" val="884145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BE0323-D4B7-304F-A885-0CDB2B1F67A8}"/>
              </a:ext>
            </a:extLst>
          </p:cNvPr>
          <p:cNvGrpSpPr/>
          <p:nvPr/>
        </p:nvGrpSpPr>
        <p:grpSpPr>
          <a:xfrm>
            <a:off x="4091453" y="1479550"/>
            <a:ext cx="7598228" cy="3898900"/>
            <a:chOff x="4091453" y="1479550"/>
            <a:chExt cx="7598228" cy="3898900"/>
          </a:xfrm>
        </p:grpSpPr>
        <p:pic>
          <p:nvPicPr>
            <p:cNvPr id="2" name="Picture 1" descr="hide participant profile pictures in a meeting can be selected. If someone has an offensive profile picture you cannot undo that during the meeting. Hide participant profile pictures beforehand.">
              <a:extLst>
                <a:ext uri="{FF2B5EF4-FFF2-40B4-BE49-F238E27FC236}">
                  <a16:creationId xmlns:a16="http://schemas.microsoft.com/office/drawing/2014/main" id="{DCB1248A-D290-ED43-B431-83094EAD9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975" r="2595"/>
            <a:stretch/>
          </p:blipFill>
          <p:spPr>
            <a:xfrm>
              <a:off x="4091453" y="1479550"/>
              <a:ext cx="7598228" cy="3898900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2E0D55F-D253-114C-B2C6-7985B666C7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1796" y="3720001"/>
              <a:ext cx="797541" cy="461211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317F3D7-ACF5-2941-B6C7-A5139130D521}"/>
              </a:ext>
            </a:extLst>
          </p:cNvPr>
          <p:cNvSpPr txBox="1">
            <a:spLocks/>
          </p:cNvSpPr>
          <p:nvPr/>
        </p:nvSpPr>
        <p:spPr>
          <a:xfrm>
            <a:off x="262834" y="1358900"/>
            <a:ext cx="3589134" cy="51834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LucidaGrande" charset="0"/>
              <a:buChar char="-"/>
              <a:defRPr sz="1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If someone has an offensive profile picture you cannot undo that during the meeting. 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800" dirty="0"/>
              <a:t>Adjust your Zoom profile settings before scheduling </a:t>
            </a:r>
            <a:br>
              <a:rPr lang="en-US" sz="2800" dirty="0"/>
            </a:br>
            <a:r>
              <a:rPr lang="en-US" sz="2800" dirty="0"/>
              <a:t>a meeting. Turn on </a:t>
            </a:r>
            <a:r>
              <a:rPr lang="en-US" sz="2800" b="1" dirty="0"/>
              <a:t>Hide participant profile pictures </a:t>
            </a:r>
            <a:br>
              <a:rPr lang="en-US" sz="2800" b="1" dirty="0"/>
            </a:br>
            <a:r>
              <a:rPr lang="en-US" sz="2800" b="1" dirty="0"/>
              <a:t>in a meeting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E909A9B-C8D9-274A-A6E6-339E20147B57}"/>
              </a:ext>
            </a:extLst>
          </p:cNvPr>
          <p:cNvSpPr txBox="1">
            <a:spLocks/>
          </p:cNvSpPr>
          <p:nvPr/>
        </p:nvSpPr>
        <p:spPr>
          <a:xfrm>
            <a:off x="5468038" y="67052"/>
            <a:ext cx="5866923" cy="8684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algn="r"/>
            <a:br>
              <a:rPr lang="en-US" dirty="0"/>
            </a:br>
            <a:r>
              <a:rPr lang="en-US" dirty="0"/>
              <a:t>Profile Picture</a:t>
            </a:r>
          </a:p>
        </p:txBody>
      </p:sp>
    </p:spTree>
    <p:extLst>
      <p:ext uri="{BB962C8B-B14F-4D97-AF65-F5344CB8AC3E}">
        <p14:creationId xmlns:p14="http://schemas.microsoft.com/office/powerpoint/2010/main" val="1918979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indow showing inappropriate screen names">
            <a:extLst>
              <a:ext uri="{FF2B5EF4-FFF2-40B4-BE49-F238E27FC236}">
                <a16:creationId xmlns:a16="http://schemas.microsoft.com/office/drawing/2014/main" id="{A46ADF2C-F1A6-1545-9A8E-7D1ADFFA64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18" t="-1271" b="64870"/>
          <a:stretch/>
        </p:blipFill>
        <p:spPr>
          <a:xfrm>
            <a:off x="4690864" y="1689275"/>
            <a:ext cx="6300520" cy="418125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5" name="Picture 14" descr="At the beginning of your meeting you can open Security settings and uncheck Rename Themselves.">
            <a:extLst>
              <a:ext uri="{FF2B5EF4-FFF2-40B4-BE49-F238E27FC236}">
                <a16:creationId xmlns:a16="http://schemas.microsoft.com/office/drawing/2014/main" id="{50367DA3-9F84-9A43-99BE-ADACE1355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18" y="3119077"/>
            <a:ext cx="2313769" cy="3016549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317F3D7-ACF5-2941-B6C7-A5139130D521}"/>
              </a:ext>
            </a:extLst>
          </p:cNvPr>
          <p:cNvSpPr txBox="1">
            <a:spLocks/>
          </p:cNvSpPr>
          <p:nvPr/>
        </p:nvSpPr>
        <p:spPr>
          <a:xfrm>
            <a:off x="349918" y="1362456"/>
            <a:ext cx="4550095" cy="15912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LucidaGrande" charset="0"/>
              <a:buChar char="-"/>
              <a:defRPr sz="1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At the beginning of your meeting, open Security settings and uncheck </a:t>
            </a:r>
            <a:r>
              <a:rPr lang="en-US" sz="2800" b="1" dirty="0"/>
              <a:t>Rename themselves</a:t>
            </a:r>
            <a:r>
              <a:rPr lang="en-US" sz="2800" dirty="0"/>
              <a:t>.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E909A9B-C8D9-274A-A6E6-339E20147B57}"/>
              </a:ext>
            </a:extLst>
          </p:cNvPr>
          <p:cNvSpPr txBox="1">
            <a:spLocks/>
          </p:cNvSpPr>
          <p:nvPr/>
        </p:nvSpPr>
        <p:spPr>
          <a:xfrm>
            <a:off x="5468038" y="67052"/>
            <a:ext cx="5866923" cy="8684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algn="r"/>
            <a:br>
              <a:rPr lang="en-US" dirty="0"/>
            </a:br>
            <a:r>
              <a:rPr lang="en-US" dirty="0"/>
              <a:t>Inappropriate screen name</a:t>
            </a:r>
          </a:p>
        </p:txBody>
      </p:sp>
    </p:spTree>
    <p:extLst>
      <p:ext uri="{BB962C8B-B14F-4D97-AF65-F5344CB8AC3E}">
        <p14:creationId xmlns:p14="http://schemas.microsoft.com/office/powerpoint/2010/main" val="3298906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deselect applow participants to rename themselves in the zoom profile settings.">
            <a:extLst>
              <a:ext uri="{FF2B5EF4-FFF2-40B4-BE49-F238E27FC236}">
                <a16:creationId xmlns:a16="http://schemas.microsoft.com/office/drawing/2014/main" id="{3A809883-FE6D-7946-A40A-F59646368B35}"/>
              </a:ext>
            </a:extLst>
          </p:cNvPr>
          <p:cNvGrpSpPr/>
          <p:nvPr/>
        </p:nvGrpSpPr>
        <p:grpSpPr>
          <a:xfrm>
            <a:off x="4091453" y="1479550"/>
            <a:ext cx="7598228" cy="3898900"/>
            <a:chOff x="4091453" y="1479550"/>
            <a:chExt cx="7598228" cy="38989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CB1248A-D290-ED43-B431-83094EAD9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975" r="2595"/>
            <a:stretch/>
          </p:blipFill>
          <p:spPr>
            <a:xfrm>
              <a:off x="4091453" y="1479550"/>
              <a:ext cx="7598228" cy="3898900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C29871E-14F3-314F-B3A6-05FDA641B6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5123" y="2582380"/>
              <a:ext cx="797541" cy="461211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34787A6-4E1C-264E-A623-1F6FBF6C33FC}"/>
              </a:ext>
            </a:extLst>
          </p:cNvPr>
          <p:cNvSpPr txBox="1"/>
          <p:nvPr/>
        </p:nvSpPr>
        <p:spPr>
          <a:xfrm>
            <a:off x="463714" y="4917708"/>
            <a:ext cx="3314555" cy="141577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>
            <a:spAutoFit/>
          </a:bodyPr>
          <a:lstStyle/>
          <a:p>
            <a:r>
              <a:rPr lang="en-US" sz="2000" i="1" dirty="0"/>
              <a:t>This does not prevent someone from updating </a:t>
            </a:r>
            <a:br>
              <a:rPr lang="en-US" sz="2000" i="1" dirty="0"/>
            </a:br>
            <a:r>
              <a:rPr lang="en-US" sz="2000" i="1" dirty="0"/>
              <a:t>their profile name to something objectionable.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317F3D7-ACF5-2941-B6C7-A5139130D521}"/>
              </a:ext>
            </a:extLst>
          </p:cNvPr>
          <p:cNvSpPr txBox="1">
            <a:spLocks/>
          </p:cNvSpPr>
          <p:nvPr/>
        </p:nvSpPr>
        <p:spPr>
          <a:xfrm>
            <a:off x="279586" y="1362456"/>
            <a:ext cx="3682813" cy="32893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LucidaGrande" charset="0"/>
              <a:buChar char="-"/>
              <a:defRPr sz="1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Ensure no one can rename themselves </a:t>
            </a:r>
            <a:br>
              <a:rPr lang="en-US" sz="2800" dirty="0"/>
            </a:br>
            <a:r>
              <a:rPr lang="en-US" sz="2800" dirty="0"/>
              <a:t>in your meeting, adjust your Zoom profile settings and turn off </a:t>
            </a:r>
            <a:r>
              <a:rPr lang="en-US" sz="2800" b="1" dirty="0"/>
              <a:t>Allow participants to rename themselves</a:t>
            </a:r>
            <a:r>
              <a:rPr lang="en-US" sz="2800" dirty="0"/>
              <a:t>. 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555CEBF-A064-C641-AAD5-893F1E5D1CE4}"/>
              </a:ext>
            </a:extLst>
          </p:cNvPr>
          <p:cNvSpPr txBox="1">
            <a:spLocks/>
          </p:cNvSpPr>
          <p:nvPr/>
        </p:nvSpPr>
        <p:spPr>
          <a:xfrm>
            <a:off x="5468038" y="67052"/>
            <a:ext cx="5866923" cy="8684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algn="r"/>
            <a:br>
              <a:rPr lang="en-US" dirty="0"/>
            </a:br>
            <a:r>
              <a:rPr lang="en-US" dirty="0"/>
              <a:t>Inappropriate screen name</a:t>
            </a:r>
          </a:p>
        </p:txBody>
      </p:sp>
    </p:spTree>
    <p:extLst>
      <p:ext uri="{BB962C8B-B14F-4D97-AF65-F5344CB8AC3E}">
        <p14:creationId xmlns:p14="http://schemas.microsoft.com/office/powerpoint/2010/main" val="1168080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Removed people with Remove shown in red.">
            <a:extLst>
              <a:ext uri="{FF2B5EF4-FFF2-40B4-BE49-F238E27FC236}">
                <a16:creationId xmlns:a16="http://schemas.microsoft.com/office/drawing/2014/main" id="{13F568C7-E71A-E548-B449-F28F40042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105" y="2162472"/>
            <a:ext cx="3250116" cy="38774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 descr="Security button: Rmove Participant">
            <a:extLst>
              <a:ext uri="{FF2B5EF4-FFF2-40B4-BE49-F238E27FC236}">
                <a16:creationId xmlns:a16="http://schemas.microsoft.com/office/drawing/2014/main" id="{E95557B3-82F5-974D-AB3D-0805A2722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677" y="2181361"/>
            <a:ext cx="2440141" cy="387748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317F3D7-ACF5-2941-B6C7-A5139130D521}"/>
              </a:ext>
            </a:extLst>
          </p:cNvPr>
          <p:cNvSpPr txBox="1">
            <a:spLocks/>
          </p:cNvSpPr>
          <p:nvPr/>
        </p:nvSpPr>
        <p:spPr>
          <a:xfrm>
            <a:off x="6512177" y="1508261"/>
            <a:ext cx="3124124" cy="4771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LucidaGrande" charset="0"/>
              <a:buChar char="-"/>
              <a:defRPr sz="1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Security button</a:t>
            </a:r>
          </a:p>
        </p:txBody>
      </p:sp>
      <p:pic>
        <p:nvPicPr>
          <p:cNvPr id="4" name="Picture 3" descr="Image of the Security button as it appears in the Zoom meeting controls.">
            <a:extLst>
              <a:ext uri="{FF2B5EF4-FFF2-40B4-BE49-F238E27FC236}">
                <a16:creationId xmlns:a16="http://schemas.microsoft.com/office/drawing/2014/main" id="{7B72751B-7C8F-0149-8CC3-BE4A757A1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2677" y="1254798"/>
            <a:ext cx="1079500" cy="673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Picture 16" descr="Participants panel: More &gt; Remove">
            <a:extLst>
              <a:ext uri="{FF2B5EF4-FFF2-40B4-BE49-F238E27FC236}">
                <a16:creationId xmlns:a16="http://schemas.microsoft.com/office/drawing/2014/main" id="{15D8EE69-58A5-8841-8ADB-50DACF535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285" y="2218107"/>
            <a:ext cx="4620460" cy="33850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0FBF3C-DB7F-1B41-9CFB-C05BE2B4ED8C}"/>
              </a:ext>
            </a:extLst>
          </p:cNvPr>
          <p:cNvSpPr txBox="1">
            <a:spLocks/>
          </p:cNvSpPr>
          <p:nvPr/>
        </p:nvSpPr>
        <p:spPr>
          <a:xfrm>
            <a:off x="1430174" y="1471859"/>
            <a:ext cx="3424023" cy="5499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LucidaGrande" charset="0"/>
              <a:buChar char="-"/>
              <a:defRPr sz="1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Participants</a:t>
            </a:r>
            <a:r>
              <a:rPr lang="en-US" sz="2800" dirty="0"/>
              <a:t> </a:t>
            </a:r>
            <a:r>
              <a:rPr lang="en-US" sz="3200" dirty="0"/>
              <a:t>panel</a:t>
            </a:r>
            <a:r>
              <a:rPr lang="en-US" sz="2800" dirty="0"/>
              <a:t> </a:t>
            </a:r>
          </a:p>
        </p:txBody>
      </p:sp>
      <p:pic>
        <p:nvPicPr>
          <p:cNvPr id="10" name="Picture 9" descr="Image of the Participants button as it appears in the Zoom meeting controls.">
            <a:extLst>
              <a:ext uri="{FF2B5EF4-FFF2-40B4-BE49-F238E27FC236}">
                <a16:creationId xmlns:a16="http://schemas.microsoft.com/office/drawing/2014/main" id="{0D3B8F76-41CE-5549-97AB-6F878F05B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574" y="1254798"/>
            <a:ext cx="1117600" cy="673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7E909A9B-C8D9-274A-A6E6-339E20147B57}"/>
              </a:ext>
            </a:extLst>
          </p:cNvPr>
          <p:cNvSpPr txBox="1">
            <a:spLocks/>
          </p:cNvSpPr>
          <p:nvPr/>
        </p:nvSpPr>
        <p:spPr>
          <a:xfrm>
            <a:off x="5468038" y="67052"/>
            <a:ext cx="5866923" cy="8684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algn="r"/>
            <a:br>
              <a:rPr lang="en-US" dirty="0"/>
            </a:br>
            <a:r>
              <a:rPr lang="en-US" dirty="0"/>
              <a:t>Remove a disruptive person</a:t>
            </a:r>
          </a:p>
        </p:txBody>
      </p:sp>
    </p:spTree>
    <p:extLst>
      <p:ext uri="{BB962C8B-B14F-4D97-AF65-F5344CB8AC3E}">
        <p14:creationId xmlns:p14="http://schemas.microsoft.com/office/powerpoint/2010/main" val="908493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articipant in waiting room - Presenter must click Admit if they want to re-allow the disruptive person back in">
            <a:extLst>
              <a:ext uri="{FF2B5EF4-FFF2-40B4-BE49-F238E27FC236}">
                <a16:creationId xmlns:a16="http://schemas.microsoft.com/office/drawing/2014/main" id="{AF975DAE-F341-8646-A8A3-62E6AD9E1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24" t="3060" b="45991"/>
          <a:stretch/>
        </p:blipFill>
        <p:spPr>
          <a:xfrm>
            <a:off x="6464968" y="2238914"/>
            <a:ext cx="3596812" cy="4327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Participants Panel:  More &gt; Put in Waiting Room">
            <a:extLst>
              <a:ext uri="{FF2B5EF4-FFF2-40B4-BE49-F238E27FC236}">
                <a16:creationId xmlns:a16="http://schemas.microsoft.com/office/drawing/2014/main" id="{490CFB26-DC08-C948-A0C4-11391CE2D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74" y="2238914"/>
            <a:ext cx="4659170" cy="432707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0FBF3C-DB7F-1B41-9CFB-C05BE2B4ED8C}"/>
              </a:ext>
            </a:extLst>
          </p:cNvPr>
          <p:cNvSpPr txBox="1">
            <a:spLocks/>
          </p:cNvSpPr>
          <p:nvPr/>
        </p:nvSpPr>
        <p:spPr>
          <a:xfrm>
            <a:off x="1430174" y="1471859"/>
            <a:ext cx="8631606" cy="5499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LucidaGrande" charset="0"/>
              <a:buChar char="-"/>
              <a:defRPr sz="1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Participants</a:t>
            </a:r>
            <a:r>
              <a:rPr lang="en-US" sz="2800" dirty="0"/>
              <a:t> </a:t>
            </a:r>
            <a:r>
              <a:rPr lang="en-US" sz="3200" dirty="0"/>
              <a:t>panel – send to the Waiting Room</a:t>
            </a:r>
            <a:r>
              <a:rPr lang="en-US" sz="2800" dirty="0"/>
              <a:t> </a:t>
            </a:r>
          </a:p>
        </p:txBody>
      </p:sp>
      <p:pic>
        <p:nvPicPr>
          <p:cNvPr id="10" name="Picture 9" descr="Image of the Participants button as it appears in the Zoom meeting controls.">
            <a:extLst>
              <a:ext uri="{FF2B5EF4-FFF2-40B4-BE49-F238E27FC236}">
                <a16:creationId xmlns:a16="http://schemas.microsoft.com/office/drawing/2014/main" id="{0D3B8F76-41CE-5549-97AB-6F878F05B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74" y="1254798"/>
            <a:ext cx="1117600" cy="673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7E909A9B-C8D9-274A-A6E6-339E20147B57}"/>
              </a:ext>
            </a:extLst>
          </p:cNvPr>
          <p:cNvSpPr txBox="1">
            <a:spLocks/>
          </p:cNvSpPr>
          <p:nvPr/>
        </p:nvSpPr>
        <p:spPr>
          <a:xfrm>
            <a:off x="5468038" y="67052"/>
            <a:ext cx="5866923" cy="8684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algn="r"/>
            <a:br>
              <a:rPr lang="en-US" dirty="0"/>
            </a:br>
            <a:r>
              <a:rPr lang="en-US" dirty="0"/>
              <a:t>Remove a disruptive person</a:t>
            </a:r>
          </a:p>
        </p:txBody>
      </p:sp>
    </p:spTree>
    <p:extLst>
      <p:ext uri="{BB962C8B-B14F-4D97-AF65-F5344CB8AC3E}">
        <p14:creationId xmlns:p14="http://schemas.microsoft.com/office/powerpoint/2010/main" val="702088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If you remove someone and don't want them to rejoin, turn off Allow removed participants to rejoin.">
            <a:extLst>
              <a:ext uri="{FF2B5EF4-FFF2-40B4-BE49-F238E27FC236}">
                <a16:creationId xmlns:a16="http://schemas.microsoft.com/office/drawing/2014/main" id="{4799191D-F8C0-C043-8C50-C22AB483DAA2}"/>
              </a:ext>
            </a:extLst>
          </p:cNvPr>
          <p:cNvGrpSpPr/>
          <p:nvPr/>
        </p:nvGrpSpPr>
        <p:grpSpPr>
          <a:xfrm>
            <a:off x="4091453" y="1479550"/>
            <a:ext cx="7598228" cy="3898900"/>
            <a:chOff x="4091453" y="1479550"/>
            <a:chExt cx="7598228" cy="38989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CB1248A-D290-ED43-B431-83094EAD9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975" r="2595"/>
            <a:stretch/>
          </p:blipFill>
          <p:spPr>
            <a:xfrm>
              <a:off x="4091453" y="1479550"/>
              <a:ext cx="7598228" cy="3898900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C29871E-14F3-314F-B3A6-05FDA641B6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6029" y="1789044"/>
              <a:ext cx="924538" cy="207625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317F3D7-ACF5-2941-B6C7-A5139130D521}"/>
              </a:ext>
            </a:extLst>
          </p:cNvPr>
          <p:cNvSpPr txBox="1">
            <a:spLocks/>
          </p:cNvSpPr>
          <p:nvPr/>
        </p:nvSpPr>
        <p:spPr>
          <a:xfrm>
            <a:off x="279586" y="1362456"/>
            <a:ext cx="3682813" cy="39160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LucidaGrande" charset="0"/>
              <a:buChar char="-"/>
              <a:defRPr sz="1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If you remove someone you do not want them to be able to rejoin. Adjust your Zoom profile settings and turn off:</a:t>
            </a:r>
            <a:br>
              <a:rPr lang="en-US" sz="2800" dirty="0"/>
            </a:br>
            <a:r>
              <a:rPr lang="en-US" sz="2800" b="1" dirty="0"/>
              <a:t>Allow removed participants </a:t>
            </a:r>
            <a:br>
              <a:rPr lang="en-US" sz="2800" b="1" dirty="0"/>
            </a:br>
            <a:r>
              <a:rPr lang="en-US" sz="2800" b="1" dirty="0"/>
              <a:t>to rejoin</a:t>
            </a:r>
            <a:r>
              <a:rPr lang="en-US" sz="2800" dirty="0"/>
              <a:t>.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A51C261-68B7-FD4D-BC1F-292C4B76FE36}"/>
              </a:ext>
            </a:extLst>
          </p:cNvPr>
          <p:cNvSpPr txBox="1">
            <a:spLocks/>
          </p:cNvSpPr>
          <p:nvPr/>
        </p:nvSpPr>
        <p:spPr>
          <a:xfrm>
            <a:off x="5468038" y="67052"/>
            <a:ext cx="5866923" cy="8684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algn="r"/>
            <a:br>
              <a:rPr lang="en-US" dirty="0"/>
            </a:br>
            <a:r>
              <a:rPr lang="en-US" dirty="0"/>
              <a:t>Remove a disruptive person</a:t>
            </a:r>
          </a:p>
        </p:txBody>
      </p:sp>
    </p:spTree>
    <p:extLst>
      <p:ext uri="{BB962C8B-B14F-4D97-AF65-F5344CB8AC3E}">
        <p14:creationId xmlns:p14="http://schemas.microsoft.com/office/powerpoint/2010/main" val="2846400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353FF3-A4CA-B04F-955F-73527F8E54D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928" y="1261871"/>
            <a:ext cx="10997543" cy="4439681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Demonstration: shut down disruptive behavior</a:t>
            </a:r>
          </a:p>
          <a:p>
            <a:pPr marL="1079500" lvl="1" indent="-342900">
              <a:lnSpc>
                <a:spcPct val="15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chemeClr val="tx1"/>
                </a:solidFill>
              </a:rPr>
              <a:t>Annotation over a shared screen</a:t>
            </a:r>
          </a:p>
          <a:p>
            <a:pPr marL="1079500" lvl="1" indent="-342900">
              <a:lnSpc>
                <a:spcPct val="15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chemeClr val="tx1"/>
                </a:solidFill>
              </a:rPr>
              <a:t>Offensive chat messages</a:t>
            </a:r>
          </a:p>
          <a:p>
            <a:pPr marL="1079500" lvl="1" indent="-342900">
              <a:lnSpc>
                <a:spcPct val="15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chemeClr val="tx1"/>
                </a:solidFill>
              </a:rPr>
              <a:t>Loud, obnoxious audio</a:t>
            </a:r>
          </a:p>
          <a:p>
            <a:pPr marL="1079500" lvl="1" indent="-342900">
              <a:lnSpc>
                <a:spcPct val="15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chemeClr val="tx1"/>
                </a:solidFill>
              </a:rPr>
              <a:t>Inappropriate webcam video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Behaviors you can prevent with Zoom profile settings </a:t>
            </a:r>
          </a:p>
          <a:p>
            <a:pPr marL="514350" indent="-514350">
              <a:lnSpc>
                <a:spcPct val="15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2800" dirty="0"/>
              <a:t>Demonstration: access and configure Zoom profile settings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7E48BF-5969-9745-A5D7-6468400879E1}"/>
              </a:ext>
            </a:extLst>
          </p:cNvPr>
          <p:cNvSpPr txBox="1">
            <a:spLocks/>
          </p:cNvSpPr>
          <p:nvPr/>
        </p:nvSpPr>
        <p:spPr>
          <a:xfrm>
            <a:off x="5468038" y="67052"/>
            <a:ext cx="5866923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algn="r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019147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curity &gt; Lock Meeting">
            <a:extLst>
              <a:ext uri="{FF2B5EF4-FFF2-40B4-BE49-F238E27FC236}">
                <a16:creationId xmlns:a16="http://schemas.microsoft.com/office/drawing/2014/main" id="{79FF9D70-1837-0241-A24B-554CB1E57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404" y="1376576"/>
            <a:ext cx="3258208" cy="42174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317F3D7-ACF5-2941-B6C7-A5139130D521}"/>
              </a:ext>
            </a:extLst>
          </p:cNvPr>
          <p:cNvSpPr txBox="1">
            <a:spLocks/>
          </p:cNvSpPr>
          <p:nvPr/>
        </p:nvSpPr>
        <p:spPr>
          <a:xfrm>
            <a:off x="6096001" y="1376575"/>
            <a:ext cx="4769596" cy="48987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LucidaGrande" charset="0"/>
              <a:buChar char="-"/>
              <a:defRPr sz="1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Locking your meeting prevents anyone, legitimate or not, from entering. </a:t>
            </a:r>
            <a:br>
              <a:rPr lang="en-US" sz="2800" dirty="0"/>
            </a:br>
            <a:endParaRPr lang="en-US" sz="2800" dirty="0"/>
          </a:p>
          <a:p>
            <a:pPr marL="0" indent="0">
              <a:buNone/>
            </a:pPr>
            <a:r>
              <a:rPr lang="en-US" sz="2800" dirty="0"/>
              <a:t>Do this after your meeting begins, or if you remove someone and there’s a possibility they could rejoin.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Click the Security button </a:t>
            </a:r>
            <a:br>
              <a:rPr lang="en-US" sz="2800" dirty="0"/>
            </a:br>
            <a:r>
              <a:rPr lang="en-US" sz="2800" dirty="0"/>
              <a:t>and choose </a:t>
            </a:r>
            <a:r>
              <a:rPr lang="en-US" sz="2800" b="1" dirty="0"/>
              <a:t>Lock Meeting</a:t>
            </a:r>
            <a:r>
              <a:rPr lang="en-US" sz="2800" dirty="0"/>
              <a:t>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A51C261-68B7-FD4D-BC1F-292C4B76FE36}"/>
              </a:ext>
            </a:extLst>
          </p:cNvPr>
          <p:cNvSpPr txBox="1">
            <a:spLocks/>
          </p:cNvSpPr>
          <p:nvPr/>
        </p:nvSpPr>
        <p:spPr>
          <a:xfrm>
            <a:off x="5468038" y="67052"/>
            <a:ext cx="5866923" cy="8684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algn="r"/>
            <a:br>
              <a:rPr lang="en-US" dirty="0"/>
            </a:br>
            <a:r>
              <a:rPr lang="en-US" dirty="0"/>
              <a:t>Lock your meeting</a:t>
            </a:r>
          </a:p>
        </p:txBody>
      </p:sp>
    </p:spTree>
    <p:extLst>
      <p:ext uri="{BB962C8B-B14F-4D97-AF65-F5344CB8AC3E}">
        <p14:creationId xmlns:p14="http://schemas.microsoft.com/office/powerpoint/2010/main" val="3220876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ecurity &gt; Enable Waiting Room">
            <a:extLst>
              <a:ext uri="{FF2B5EF4-FFF2-40B4-BE49-F238E27FC236}">
                <a16:creationId xmlns:a16="http://schemas.microsoft.com/office/drawing/2014/main" id="{9DFDBDCA-E1CC-4B4C-96D9-C62BF7873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069" y="1340717"/>
            <a:ext cx="3426012" cy="4524922"/>
          </a:xfrm>
          <a:prstGeom prst="rect">
            <a:avLst/>
          </a:prstGeom>
        </p:spPr>
      </p:pic>
      <p:sp>
        <p:nvSpPr>
          <p:cNvPr id="10" name="TextBox 9" descr="Placing a participant in the waiting room does not automatically enable the waiting room for other attendees.">
            <a:extLst>
              <a:ext uri="{FF2B5EF4-FFF2-40B4-BE49-F238E27FC236}">
                <a16:creationId xmlns:a16="http://schemas.microsoft.com/office/drawing/2014/main" id="{3F163F8E-3146-7E40-8BDB-5CBDAE2C2375}"/>
              </a:ext>
            </a:extLst>
          </p:cNvPr>
          <p:cNvSpPr txBox="1"/>
          <p:nvPr/>
        </p:nvSpPr>
        <p:spPr>
          <a:xfrm>
            <a:off x="1654919" y="4655508"/>
            <a:ext cx="3314555" cy="172354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>
            <a:spAutoFit/>
          </a:bodyPr>
          <a:lstStyle/>
          <a:p>
            <a:r>
              <a:rPr lang="en-US" sz="2000" i="1" dirty="0"/>
              <a:t>Placing a participant in the Waiting Room does not automatically enable the waiting room for other attendees.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317F3D7-ACF5-2941-B6C7-A5139130D521}"/>
              </a:ext>
            </a:extLst>
          </p:cNvPr>
          <p:cNvSpPr txBox="1">
            <a:spLocks/>
          </p:cNvSpPr>
          <p:nvPr/>
        </p:nvSpPr>
        <p:spPr>
          <a:xfrm>
            <a:off x="806451" y="1340717"/>
            <a:ext cx="5866923" cy="54502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LucidaGrande" charset="0"/>
              <a:buChar char="-"/>
              <a:defRPr sz="1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Enable the Waiting Room </a:t>
            </a:r>
            <a:br>
              <a:rPr lang="en-US" sz="2800" dirty="0"/>
            </a:br>
            <a:r>
              <a:rPr lang="en-US" sz="2800" dirty="0"/>
              <a:t>at any time during your meeting. This allows you or a co-host to control the arrival of latecomers. </a:t>
            </a:r>
            <a:br>
              <a:rPr lang="en-US" sz="2800" dirty="0"/>
            </a:br>
            <a:endParaRPr lang="en-US" sz="2800" dirty="0"/>
          </a:p>
          <a:p>
            <a:pPr marL="0" indent="0">
              <a:buNone/>
            </a:pPr>
            <a:r>
              <a:rPr lang="en-US" sz="2800" dirty="0"/>
              <a:t>Click the Security button </a:t>
            </a:r>
            <a:br>
              <a:rPr lang="en-US" sz="2800" dirty="0"/>
            </a:br>
            <a:r>
              <a:rPr lang="en-US" sz="2800" dirty="0"/>
              <a:t>and choose </a:t>
            </a:r>
            <a:r>
              <a:rPr lang="en-US" sz="2800" b="1" dirty="0"/>
              <a:t>Enable Waiting Room</a:t>
            </a:r>
            <a:r>
              <a:rPr lang="en-US" sz="2800" dirty="0"/>
              <a:t>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A51C261-68B7-FD4D-BC1F-292C4B76FE36}"/>
              </a:ext>
            </a:extLst>
          </p:cNvPr>
          <p:cNvSpPr txBox="1">
            <a:spLocks/>
          </p:cNvSpPr>
          <p:nvPr/>
        </p:nvSpPr>
        <p:spPr>
          <a:xfrm>
            <a:off x="5468038" y="67052"/>
            <a:ext cx="5866923" cy="8684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algn="r"/>
            <a:br>
              <a:rPr lang="en-US" dirty="0"/>
            </a:br>
            <a:r>
              <a:rPr lang="en-US" dirty="0"/>
              <a:t>Enable the waiting room</a:t>
            </a:r>
          </a:p>
        </p:txBody>
      </p:sp>
    </p:spTree>
    <p:extLst>
      <p:ext uri="{BB962C8B-B14F-4D97-AF65-F5344CB8AC3E}">
        <p14:creationId xmlns:p14="http://schemas.microsoft.com/office/powerpoint/2010/main" val="3058980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shot showing the Meeting Options when scheduling a meeting. Mute participants on entry and Require authentication to join (UB Only) are the only options selected.">
            <a:extLst>
              <a:ext uri="{FF2B5EF4-FFF2-40B4-BE49-F238E27FC236}">
                <a16:creationId xmlns:a16="http://schemas.microsoft.com/office/drawing/2014/main" id="{F051402C-9A7A-EC4D-93FA-E892656B6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572"/>
          <a:stretch/>
        </p:blipFill>
        <p:spPr>
          <a:xfrm>
            <a:off x="6723531" y="2593660"/>
            <a:ext cx="4611431" cy="232702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8B82D1-21C6-F04A-9CBF-A635AB956B10}"/>
              </a:ext>
            </a:extLst>
          </p:cNvPr>
          <p:cNvSpPr txBox="1"/>
          <p:nvPr/>
        </p:nvSpPr>
        <p:spPr>
          <a:xfrm>
            <a:off x="247438" y="2202901"/>
            <a:ext cx="672710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classes in particular, enable </a:t>
            </a:r>
            <a:br>
              <a:rPr lang="en-US" sz="2800" dirty="0"/>
            </a:br>
            <a:r>
              <a:rPr lang="en-US" sz="2800" b="1" dirty="0"/>
              <a:t>Require authentication to join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and choose </a:t>
            </a:r>
            <a:r>
              <a:rPr lang="en-US" sz="2800" b="1" dirty="0"/>
              <a:t>UB Only</a:t>
            </a:r>
            <a:r>
              <a:rPr lang="en-US" sz="2800" dirty="0"/>
              <a:t> (the default).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This setting limits attendees to people who are signed into Zoom with a UBIT name and password.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DE0A6FC-CE60-2347-8E1A-117AFF364A1F}"/>
              </a:ext>
            </a:extLst>
          </p:cNvPr>
          <p:cNvSpPr txBox="1">
            <a:spLocks/>
          </p:cNvSpPr>
          <p:nvPr/>
        </p:nvSpPr>
        <p:spPr>
          <a:xfrm>
            <a:off x="247438" y="1303304"/>
            <a:ext cx="10451208" cy="4660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LucidaGrande" charset="0"/>
              <a:buChar char="-"/>
              <a:defRPr sz="1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Require authentication to join / Only authenticated users can join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11FF73-8CAF-224E-B037-A16D7FD85EF8}"/>
              </a:ext>
            </a:extLst>
          </p:cNvPr>
          <p:cNvSpPr txBox="1">
            <a:spLocks/>
          </p:cNvSpPr>
          <p:nvPr/>
        </p:nvSpPr>
        <p:spPr>
          <a:xfrm>
            <a:off x="3872753" y="67052"/>
            <a:ext cx="7462209" cy="8684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algn="r"/>
            <a:br>
              <a:rPr lang="en-US" dirty="0"/>
            </a:br>
            <a:r>
              <a:rPr lang="en-US" dirty="0"/>
              <a:t>Require authentication to join</a:t>
            </a:r>
          </a:p>
        </p:txBody>
      </p:sp>
    </p:spTree>
    <p:extLst>
      <p:ext uri="{BB962C8B-B14F-4D97-AF65-F5344CB8AC3E}">
        <p14:creationId xmlns:p14="http://schemas.microsoft.com/office/powerpoint/2010/main" val="429056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2C3095-4F81-3F4E-8804-AC797FFC81AC}"/>
              </a:ext>
            </a:extLst>
          </p:cNvPr>
          <p:cNvSpPr txBox="1"/>
          <p:nvPr/>
        </p:nvSpPr>
        <p:spPr>
          <a:xfrm>
            <a:off x="427705" y="1814054"/>
            <a:ext cx="112235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Request Remote Control</a:t>
            </a:r>
            <a:endParaRPr lang="en-US" sz="2400" dirty="0"/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400" dirty="0"/>
              <a:t>No one can take control of your computer without </a:t>
            </a:r>
            <a:br>
              <a:rPr lang="en-US" sz="2400" dirty="0"/>
            </a:br>
            <a:r>
              <a:rPr lang="en-US" sz="2400" dirty="0"/>
              <a:t>your permission, but the requests can be annoying </a:t>
            </a:r>
            <a:br>
              <a:rPr lang="en-US" sz="2400" dirty="0"/>
            </a:br>
            <a:r>
              <a:rPr lang="en-US" sz="2400" dirty="0"/>
              <a:t>and potentially disruptive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Virtual Backgrounds</a:t>
            </a:r>
            <a:endParaRPr lang="en-US" sz="2400" dirty="0"/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400" dirty="0"/>
              <a:t>There is the potential for virtual backgrounds </a:t>
            </a:r>
            <a:br>
              <a:rPr lang="en-US" sz="2400" dirty="0"/>
            </a:br>
            <a:r>
              <a:rPr lang="en-US" sz="2400" dirty="0"/>
              <a:t>to be offensive or distracting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Video Filters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400" dirty="0"/>
              <a:t>These are tons of fun, but they may become distracting</a:t>
            </a:r>
            <a:endParaRPr lang="en-US" sz="28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317F3D7-ACF5-2941-B6C7-A5139130D521}"/>
              </a:ext>
            </a:extLst>
          </p:cNvPr>
          <p:cNvSpPr txBox="1">
            <a:spLocks/>
          </p:cNvSpPr>
          <p:nvPr/>
        </p:nvSpPr>
        <p:spPr>
          <a:xfrm>
            <a:off x="360341" y="1253639"/>
            <a:ext cx="11630098" cy="6489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LucidaGrande" charset="0"/>
              <a:buChar char="-"/>
              <a:defRPr sz="1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Address these potential annoyances by updating your profile settings </a:t>
            </a:r>
            <a:r>
              <a:rPr lang="en-US" i="1" dirty="0"/>
              <a:t>before</a:t>
            </a:r>
            <a:r>
              <a:rPr lang="en-US" dirty="0"/>
              <a:t> you schedule a meeting.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E909A9B-C8D9-274A-A6E6-339E20147B57}"/>
              </a:ext>
            </a:extLst>
          </p:cNvPr>
          <p:cNvSpPr txBox="1">
            <a:spLocks/>
          </p:cNvSpPr>
          <p:nvPr/>
        </p:nvSpPr>
        <p:spPr>
          <a:xfrm>
            <a:off x="5468038" y="67052"/>
            <a:ext cx="5866923" cy="8684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algn="r"/>
            <a:br>
              <a:rPr lang="en-US" dirty="0"/>
            </a:br>
            <a:r>
              <a:rPr lang="en-US" dirty="0"/>
              <a:t>Troublemakers and Annoyances</a:t>
            </a:r>
          </a:p>
        </p:txBody>
      </p:sp>
    </p:spTree>
    <p:extLst>
      <p:ext uri="{BB962C8B-B14F-4D97-AF65-F5344CB8AC3E}">
        <p14:creationId xmlns:p14="http://schemas.microsoft.com/office/powerpoint/2010/main" val="3432474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 of the UBIT webpage for Zoom support. It shows the Sign into web protal button.">
            <a:extLst>
              <a:ext uri="{FF2B5EF4-FFF2-40B4-BE49-F238E27FC236}">
                <a16:creationId xmlns:a16="http://schemas.microsoft.com/office/drawing/2014/main" id="{7DCE4D1E-A2AE-0B44-A2BA-D922C0461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692" y="2650115"/>
            <a:ext cx="6864810" cy="3583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711C7B-C8B1-6442-A7D7-C82BD57BB42F}"/>
              </a:ext>
            </a:extLst>
          </p:cNvPr>
          <p:cNvSpPr txBox="1"/>
          <p:nvPr/>
        </p:nvSpPr>
        <p:spPr>
          <a:xfrm>
            <a:off x="239155" y="2034164"/>
            <a:ext cx="11806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For information on how to configure your Zoom Profile settings see the </a:t>
            </a:r>
            <a:r>
              <a:rPr lang="en-US" sz="2000" dirty="0">
                <a:hlinkClick r:id="rId4"/>
              </a:rPr>
              <a:t>downloadable guide from UBIT</a:t>
            </a:r>
            <a:r>
              <a:rPr lang="en-US" sz="20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C59648-1416-AE48-9E66-35AA493D8197}"/>
              </a:ext>
            </a:extLst>
          </p:cNvPr>
          <p:cNvSpPr txBox="1"/>
          <p:nvPr/>
        </p:nvSpPr>
        <p:spPr>
          <a:xfrm>
            <a:off x="239155" y="1325880"/>
            <a:ext cx="115198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Access your profile settings on the </a:t>
            </a:r>
            <a:r>
              <a:rPr lang="en-US" sz="2600" dirty="0">
                <a:hlinkClick r:id="rId5"/>
              </a:rPr>
              <a:t>Zoom web portal</a:t>
            </a:r>
            <a:r>
              <a:rPr lang="en-US" sz="2600" dirty="0"/>
              <a:t> (https://</a:t>
            </a:r>
            <a:r>
              <a:rPr lang="en-US" sz="2600" dirty="0" err="1"/>
              <a:t>buffalo.zoom.us</a:t>
            </a:r>
            <a:r>
              <a:rPr lang="en-US" sz="2600" dirty="0"/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475E32-7F6B-9945-AF10-67F714FA8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4694" y="116942"/>
            <a:ext cx="3971185" cy="86843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Zoom Profile Settings</a:t>
            </a:r>
          </a:p>
        </p:txBody>
      </p:sp>
    </p:spTree>
    <p:extLst>
      <p:ext uri="{BB962C8B-B14F-4D97-AF65-F5344CB8AC3E}">
        <p14:creationId xmlns:p14="http://schemas.microsoft.com/office/powerpoint/2010/main" val="2071827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394F88-8A89-3043-8140-1594243FAED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66928" y="2214912"/>
            <a:ext cx="10273137" cy="4347253"/>
          </a:xfrm>
        </p:spPr>
        <p:txBody>
          <a:bodyPr/>
          <a:lstStyle/>
          <a:p>
            <a:r>
              <a:rPr lang="en-US" sz="2800" dirty="0"/>
              <a:t>Annotation over shared screen</a:t>
            </a:r>
          </a:p>
          <a:p>
            <a:r>
              <a:rPr lang="en-US" sz="2800" dirty="0"/>
              <a:t>Chat messages</a:t>
            </a:r>
          </a:p>
          <a:p>
            <a:r>
              <a:rPr lang="en-US" sz="2800" dirty="0"/>
              <a:t>Loud, obnoxious audio</a:t>
            </a:r>
          </a:p>
          <a:p>
            <a:r>
              <a:rPr lang="en-US" sz="2800" dirty="0"/>
              <a:t>Webcam video</a:t>
            </a:r>
          </a:p>
          <a:p>
            <a:r>
              <a:rPr lang="en-US" sz="2800" dirty="0"/>
              <a:t>Profile pictures</a:t>
            </a:r>
          </a:p>
          <a:p>
            <a:r>
              <a:rPr lang="en-US" sz="2800" dirty="0"/>
              <a:t>Inappropriate screen names</a:t>
            </a:r>
          </a:p>
          <a:p>
            <a:r>
              <a:rPr lang="en-US" sz="2800" dirty="0"/>
              <a:t>Remote control requests </a:t>
            </a:r>
          </a:p>
          <a:p>
            <a:r>
              <a:rPr lang="en-US" sz="2800" dirty="0"/>
              <a:t>Virtual backgrounds</a:t>
            </a:r>
          </a:p>
          <a:p>
            <a:r>
              <a:rPr lang="en-US" sz="2800" dirty="0"/>
              <a:t>Video filters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622B27-3F12-CA4D-B76D-ABE34CCE8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257744"/>
            <a:ext cx="10515600" cy="868430"/>
          </a:xfrm>
        </p:spPr>
        <p:txBody>
          <a:bodyPr/>
          <a:lstStyle/>
          <a:p>
            <a:r>
              <a:rPr lang="en-US" dirty="0"/>
              <a:t>Offensive behaviors can be displayed in … </a:t>
            </a:r>
          </a:p>
        </p:txBody>
      </p:sp>
    </p:spTree>
    <p:extLst>
      <p:ext uri="{BB962C8B-B14F-4D97-AF65-F5344CB8AC3E}">
        <p14:creationId xmlns:p14="http://schemas.microsoft.com/office/powerpoint/2010/main" val="1836417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zoom screen ">
            <a:extLst>
              <a:ext uri="{FF2B5EF4-FFF2-40B4-BE49-F238E27FC236}">
                <a16:creationId xmlns:a16="http://schemas.microsoft.com/office/drawing/2014/main" id="{86945573-A8FA-0849-BCAB-9622324CF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92" y="1249948"/>
            <a:ext cx="5866923" cy="3666827"/>
          </a:xfrm>
          <a:prstGeom prst="rect">
            <a:avLst/>
          </a:prstGeom>
        </p:spPr>
      </p:pic>
      <p:pic>
        <p:nvPicPr>
          <p:cNvPr id="9" name="Picture 8" descr="zoom screen with annotations scribbled over the presentation">
            <a:extLst>
              <a:ext uri="{FF2B5EF4-FFF2-40B4-BE49-F238E27FC236}">
                <a16:creationId xmlns:a16="http://schemas.microsoft.com/office/drawing/2014/main" id="{81D9E011-117C-8D46-A5D3-209F74198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785" y="2651905"/>
            <a:ext cx="5866923" cy="366682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4CBC364-9569-0944-911A-BD7406E94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038" y="67052"/>
            <a:ext cx="5866923" cy="868430"/>
          </a:xfrm>
        </p:spPr>
        <p:txBody>
          <a:bodyPr/>
          <a:lstStyle/>
          <a:p>
            <a:pPr algn="r"/>
            <a:r>
              <a:rPr lang="en-US" dirty="0"/>
              <a:t>Annotating over a shared screen</a:t>
            </a:r>
          </a:p>
        </p:txBody>
      </p:sp>
    </p:spTree>
    <p:extLst>
      <p:ext uri="{BB962C8B-B14F-4D97-AF65-F5344CB8AC3E}">
        <p14:creationId xmlns:p14="http://schemas.microsoft.com/office/powerpoint/2010/main" val="1154047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ear &gt; clear viewers' drawings">
            <a:extLst>
              <a:ext uri="{FF2B5EF4-FFF2-40B4-BE49-F238E27FC236}">
                <a16:creationId xmlns:a16="http://schemas.microsoft.com/office/drawing/2014/main" id="{BCF798B5-3A9D-CC41-B315-98AF4C1183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83"/>
          <a:stretch/>
        </p:blipFill>
        <p:spPr>
          <a:xfrm>
            <a:off x="6736206" y="1738275"/>
            <a:ext cx="4849899" cy="33814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more &gt; disable annotation for others">
            <a:extLst>
              <a:ext uri="{FF2B5EF4-FFF2-40B4-BE49-F238E27FC236}">
                <a16:creationId xmlns:a16="http://schemas.microsoft.com/office/drawing/2014/main" id="{E71599ED-3FA4-174E-A983-BA105FC1AD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11" b="33989"/>
          <a:stretch/>
        </p:blipFill>
        <p:spPr>
          <a:xfrm>
            <a:off x="753515" y="1562113"/>
            <a:ext cx="5462407" cy="4527030"/>
          </a:xfrm>
          <a:prstGeom prst="flowChartDocumen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5CCDB67E-9C83-C943-8351-23C3D01C7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038" y="67052"/>
            <a:ext cx="5866923" cy="868430"/>
          </a:xfrm>
        </p:spPr>
        <p:txBody>
          <a:bodyPr/>
          <a:lstStyle/>
          <a:p>
            <a:pPr algn="r"/>
            <a:r>
              <a:rPr lang="en-US" dirty="0"/>
              <a:t>Annotating over a shared screen</a:t>
            </a:r>
          </a:p>
        </p:txBody>
      </p:sp>
    </p:spTree>
    <p:extLst>
      <p:ext uri="{BB962C8B-B14F-4D97-AF65-F5344CB8AC3E}">
        <p14:creationId xmlns:p14="http://schemas.microsoft.com/office/powerpoint/2010/main" val="2918337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987612E-5A1D-EA49-B657-E57010A76777}"/>
              </a:ext>
            </a:extLst>
          </p:cNvPr>
          <p:cNvSpPr txBox="1">
            <a:spLocks/>
          </p:cNvSpPr>
          <p:nvPr/>
        </p:nvSpPr>
        <p:spPr>
          <a:xfrm>
            <a:off x="379796" y="1457918"/>
            <a:ext cx="5341066" cy="1590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005BBB"/>
              </a:buClr>
              <a:buFont typeface="Arial" panose="020B0604020202020204" pitchFamily="34" charset="0"/>
              <a:buNone/>
              <a:defRPr sz="1800" b="0" i="0" kern="120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LucidaGrande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28594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Disable annotation for others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Clear Viewer Drawings</a:t>
            </a:r>
          </a:p>
        </p:txBody>
      </p:sp>
      <p:sp>
        <p:nvSpPr>
          <p:cNvPr id="5" name="TextBox 4" descr="Demo button">
            <a:extLst>
              <a:ext uri="{FF2B5EF4-FFF2-40B4-BE49-F238E27FC236}">
                <a16:creationId xmlns:a16="http://schemas.microsoft.com/office/drawing/2014/main" id="{DE00EFF1-8F11-414D-87DB-D29C0E7C5AAD}"/>
              </a:ext>
            </a:extLst>
          </p:cNvPr>
          <p:cNvSpPr txBox="1"/>
          <p:nvPr/>
        </p:nvSpPr>
        <p:spPr>
          <a:xfrm>
            <a:off x="3499441" y="143722"/>
            <a:ext cx="1269796" cy="71508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tIns="91440" bIns="91440" rtlCol="0">
            <a:spAutoFit/>
          </a:bodyPr>
          <a:lstStyle/>
          <a:p>
            <a:r>
              <a:rPr lang="en-US" sz="3000" dirty="0"/>
              <a:t>Demo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CCDB67E-9C83-C943-8351-23C3D01C7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038" y="67052"/>
            <a:ext cx="5866923" cy="868430"/>
          </a:xfrm>
        </p:spPr>
        <p:txBody>
          <a:bodyPr/>
          <a:lstStyle/>
          <a:p>
            <a:pPr algn="r"/>
            <a:r>
              <a:rPr lang="en-US" dirty="0"/>
              <a:t>Annotating over a shared screen</a:t>
            </a:r>
          </a:p>
        </p:txBody>
      </p:sp>
    </p:spTree>
    <p:extLst>
      <p:ext uri="{BB962C8B-B14F-4D97-AF65-F5344CB8AC3E}">
        <p14:creationId xmlns:p14="http://schemas.microsoft.com/office/powerpoint/2010/main" val="3964787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hat message from participant to everyone">
            <a:extLst>
              <a:ext uri="{FF2B5EF4-FFF2-40B4-BE49-F238E27FC236}">
                <a16:creationId xmlns:a16="http://schemas.microsoft.com/office/drawing/2014/main" id="{373AA8C4-A986-0841-9113-CAF03BAB55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53" t="2420" r="-1" b="13578"/>
          <a:stretch/>
        </p:blipFill>
        <p:spPr>
          <a:xfrm>
            <a:off x="479686" y="1255301"/>
            <a:ext cx="5241118" cy="5390353"/>
          </a:xfrm>
          <a:prstGeom prst="flowChartDocument">
            <a:avLst/>
          </a:prstGeom>
          <a:ln>
            <a:solidFill>
              <a:schemeClr val="accent1"/>
            </a:solidFill>
          </a:ln>
        </p:spPr>
      </p:pic>
      <p:pic>
        <p:nvPicPr>
          <p:cNvPr id="30" name="Picture 29" descr="turn off chat for everyone: ... &gt; No one">
            <a:extLst>
              <a:ext uri="{FF2B5EF4-FFF2-40B4-BE49-F238E27FC236}">
                <a16:creationId xmlns:a16="http://schemas.microsoft.com/office/drawing/2014/main" id="{084DCAE2-F6C3-FF4C-9252-91046C4AA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690" y="1923766"/>
            <a:ext cx="3594120" cy="43400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0C50C-DF8A-0640-89E6-BF728AC3C53E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848690" y="1467647"/>
            <a:ext cx="4550095" cy="466084"/>
          </a:xfrm>
        </p:spPr>
        <p:txBody>
          <a:bodyPr/>
          <a:lstStyle/>
          <a:p>
            <a:r>
              <a:rPr lang="en-US" sz="2800" dirty="0"/>
              <a:t>Turn off chat for participants!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540F7D6-C5F4-BB4F-B914-36E16D79F17B}"/>
              </a:ext>
            </a:extLst>
          </p:cNvPr>
          <p:cNvSpPr txBox="1">
            <a:spLocks/>
          </p:cNvSpPr>
          <p:nvPr/>
        </p:nvSpPr>
        <p:spPr>
          <a:xfrm>
            <a:off x="5468038" y="67052"/>
            <a:ext cx="5866923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algn="r"/>
            <a:r>
              <a:rPr lang="en-US" dirty="0"/>
              <a:t>Offensive Chat Messages</a:t>
            </a:r>
          </a:p>
        </p:txBody>
      </p:sp>
    </p:spTree>
    <p:extLst>
      <p:ext uri="{BB962C8B-B14F-4D97-AF65-F5344CB8AC3E}">
        <p14:creationId xmlns:p14="http://schemas.microsoft.com/office/powerpoint/2010/main" val="4213277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0C50C-DF8A-0640-89E6-BF728AC3C53E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79796" y="1453896"/>
            <a:ext cx="5329342" cy="46608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Turn off chat for participants</a:t>
            </a:r>
          </a:p>
        </p:txBody>
      </p:sp>
      <p:sp>
        <p:nvSpPr>
          <p:cNvPr id="4" name="TextBox 3" descr="Demo button">
            <a:extLst>
              <a:ext uri="{FF2B5EF4-FFF2-40B4-BE49-F238E27FC236}">
                <a16:creationId xmlns:a16="http://schemas.microsoft.com/office/drawing/2014/main" id="{19F0B3A8-74A4-204E-9E0D-AA1FCB6668D6}"/>
              </a:ext>
            </a:extLst>
          </p:cNvPr>
          <p:cNvSpPr txBox="1"/>
          <p:nvPr/>
        </p:nvSpPr>
        <p:spPr>
          <a:xfrm>
            <a:off x="3499429" y="143722"/>
            <a:ext cx="1269796" cy="71508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tIns="91440" bIns="91440" rtlCol="0">
            <a:spAutoFit/>
          </a:bodyPr>
          <a:lstStyle/>
          <a:p>
            <a:r>
              <a:rPr lang="en-US" sz="3000" dirty="0"/>
              <a:t>Demo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540F7D6-C5F4-BB4F-B914-36E16D79F17B}"/>
              </a:ext>
            </a:extLst>
          </p:cNvPr>
          <p:cNvSpPr txBox="1">
            <a:spLocks/>
          </p:cNvSpPr>
          <p:nvPr/>
        </p:nvSpPr>
        <p:spPr>
          <a:xfrm>
            <a:off x="5468038" y="67052"/>
            <a:ext cx="5866923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algn="r"/>
            <a:r>
              <a:rPr lang="en-US" dirty="0"/>
              <a:t>Offensive Chat Messages</a:t>
            </a:r>
          </a:p>
        </p:txBody>
      </p:sp>
    </p:spTree>
    <p:extLst>
      <p:ext uri="{BB962C8B-B14F-4D97-AF65-F5344CB8AC3E}">
        <p14:creationId xmlns:p14="http://schemas.microsoft.com/office/powerpoint/2010/main" val="3498194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Step 2 to mute all.&#10;Screenshot showing the dialog box the pops up when you click mute all in the Participants panel. Shows that you should uncheck &quot;Allow participants to unmute themsleves. ">
            <a:extLst>
              <a:ext uri="{FF2B5EF4-FFF2-40B4-BE49-F238E27FC236}">
                <a16:creationId xmlns:a16="http://schemas.microsoft.com/office/drawing/2014/main" id="{FDEED9CC-CD9A-CB45-8C22-3B7C221A9B42}"/>
              </a:ext>
            </a:extLst>
          </p:cNvPr>
          <p:cNvGrpSpPr/>
          <p:nvPr/>
        </p:nvGrpSpPr>
        <p:grpSpPr>
          <a:xfrm>
            <a:off x="8523889" y="5259519"/>
            <a:ext cx="3424137" cy="1296622"/>
            <a:chOff x="8523889" y="5259519"/>
            <a:chExt cx="3424137" cy="1296622"/>
          </a:xfrm>
        </p:grpSpPr>
        <p:pic>
          <p:nvPicPr>
            <p:cNvPr id="11" name="Picture 10" descr="Screenshot showing the dialog box the pops up when you click mute all in the Participants panel. Shows that you should uncheck &quot;Allow participants to unmute themsleves. ">
              <a:extLst>
                <a:ext uri="{FF2B5EF4-FFF2-40B4-BE49-F238E27FC236}">
                  <a16:creationId xmlns:a16="http://schemas.microsoft.com/office/drawing/2014/main" id="{9D714BDB-77A6-544D-8E56-75165AB4C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3889" y="5259519"/>
              <a:ext cx="3424137" cy="129662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DD911F-7EEC-0D4E-B190-600ADEBD5B07}"/>
                </a:ext>
              </a:extLst>
            </p:cNvPr>
            <p:cNvSpPr txBox="1"/>
            <p:nvPr/>
          </p:nvSpPr>
          <p:spPr>
            <a:xfrm>
              <a:off x="11308304" y="5430729"/>
              <a:ext cx="336862" cy="415787"/>
            </a:xfrm>
            <a:prstGeom prst="rect">
              <a:avLst/>
            </a:prstGeom>
            <a:gradFill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rgbClr val="B81B18"/>
                </a:gs>
                <a:gs pos="99000">
                  <a:srgbClr val="C00000"/>
                </a:gs>
              </a:gsLst>
            </a:gra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" name="Group 1" descr="Step one to mute all. &#10;Screenshot of the Participants panel in Zoom, showing how you click the Mute all button to mute everyone but yourself. ">
            <a:extLst>
              <a:ext uri="{FF2B5EF4-FFF2-40B4-BE49-F238E27FC236}">
                <a16:creationId xmlns:a16="http://schemas.microsoft.com/office/drawing/2014/main" id="{31B5AFD2-B30B-C74E-A47E-1104929F3A10}"/>
              </a:ext>
            </a:extLst>
          </p:cNvPr>
          <p:cNvGrpSpPr/>
          <p:nvPr/>
        </p:nvGrpSpPr>
        <p:grpSpPr>
          <a:xfrm>
            <a:off x="9001009" y="2071658"/>
            <a:ext cx="2469896" cy="2918968"/>
            <a:chOff x="9001009" y="2071658"/>
            <a:chExt cx="2469896" cy="2918968"/>
          </a:xfrm>
        </p:grpSpPr>
        <p:pic>
          <p:nvPicPr>
            <p:cNvPr id="19" name="Picture 18" descr="Screenshot of the Participants panel in Zoom, showing how you click the Mute all button to mute everyone but yourself. ">
              <a:extLst>
                <a:ext uri="{FF2B5EF4-FFF2-40B4-BE49-F238E27FC236}">
                  <a16:creationId xmlns:a16="http://schemas.microsoft.com/office/drawing/2014/main" id="{0DED9C85-6495-9144-83F0-86EB16226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01009" y="2071658"/>
              <a:ext cx="2469896" cy="291896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75F536-3847-484C-82FB-D5E09A3B2019}"/>
                </a:ext>
              </a:extLst>
            </p:cNvPr>
            <p:cNvSpPr txBox="1"/>
            <p:nvPr/>
          </p:nvSpPr>
          <p:spPr>
            <a:xfrm>
              <a:off x="10772182" y="2963693"/>
              <a:ext cx="327334" cy="400110"/>
            </a:xfrm>
            <a:prstGeom prst="rect">
              <a:avLst/>
            </a:prstGeom>
            <a:gradFill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rgbClr val="C00000"/>
                </a:gs>
              </a:gsLst>
            </a:gra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2C033C5-C138-ED4A-847C-43E49DCA3760}"/>
              </a:ext>
            </a:extLst>
          </p:cNvPr>
          <p:cNvSpPr txBox="1"/>
          <p:nvPr/>
        </p:nvSpPr>
        <p:spPr>
          <a:xfrm>
            <a:off x="8504554" y="1455724"/>
            <a:ext cx="3462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Mute all </a:t>
            </a:r>
            <a:r>
              <a:rPr lang="en-US" sz="2800" dirty="0"/>
              <a:t>participants</a:t>
            </a:r>
          </a:p>
        </p:txBody>
      </p:sp>
      <p:pic>
        <p:nvPicPr>
          <p:cNvPr id="8" name="Picture 7" descr="Screenshot of the Participants panel in Zoom, showing how you hover over a name and click the mute button to mute an individual.">
            <a:extLst>
              <a:ext uri="{FF2B5EF4-FFF2-40B4-BE49-F238E27FC236}">
                <a16:creationId xmlns:a16="http://schemas.microsoft.com/office/drawing/2014/main" id="{AE5414ED-B989-0B49-B6FC-83D9188A74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734" y="2071658"/>
            <a:ext cx="2486779" cy="29668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55E8CC8-7684-4145-8AA9-5DEF99068901}"/>
              </a:ext>
            </a:extLst>
          </p:cNvPr>
          <p:cNvSpPr txBox="1">
            <a:spLocks/>
          </p:cNvSpPr>
          <p:nvPr/>
        </p:nvSpPr>
        <p:spPr>
          <a:xfrm>
            <a:off x="4959719" y="1500686"/>
            <a:ext cx="3462808" cy="5096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LucidaGrande" charset="0"/>
              <a:buChar char="-"/>
              <a:defRPr sz="1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BB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/>
              <a:t>Mute one </a:t>
            </a:r>
            <a:r>
              <a:rPr lang="en-US" sz="2800" dirty="0"/>
              <a:t>individual</a:t>
            </a:r>
          </a:p>
        </p:txBody>
      </p:sp>
      <p:pic>
        <p:nvPicPr>
          <p:cNvPr id="20" name="Picture 19" descr="Image of a woman shouting cartoon obcenities through a megaphone.">
            <a:extLst>
              <a:ext uri="{FF2B5EF4-FFF2-40B4-BE49-F238E27FC236}">
                <a16:creationId xmlns:a16="http://schemas.microsoft.com/office/drawing/2014/main" id="{13A0597C-C3C5-E040-8659-7417FD6CF7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1" r="1412" b="6509"/>
          <a:stretch/>
        </p:blipFill>
        <p:spPr>
          <a:xfrm>
            <a:off x="200513" y="2258607"/>
            <a:ext cx="4491230" cy="297503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7999168D-FCA1-C947-A5B0-C9FEFC883D43}"/>
              </a:ext>
            </a:extLst>
          </p:cNvPr>
          <p:cNvSpPr txBox="1">
            <a:spLocks/>
          </p:cNvSpPr>
          <p:nvPr/>
        </p:nvSpPr>
        <p:spPr>
          <a:xfrm>
            <a:off x="5468038" y="67052"/>
            <a:ext cx="5866923" cy="8684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algn="r"/>
            <a:br>
              <a:rPr lang="en-US" dirty="0"/>
            </a:br>
            <a:r>
              <a:rPr lang="en-US" dirty="0"/>
              <a:t>Loud, obnoxious audio</a:t>
            </a:r>
          </a:p>
        </p:txBody>
      </p:sp>
    </p:spTree>
    <p:extLst>
      <p:ext uri="{BB962C8B-B14F-4D97-AF65-F5344CB8AC3E}">
        <p14:creationId xmlns:p14="http://schemas.microsoft.com/office/powerpoint/2010/main" val="1781770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B Powerpoint Template">
  <a:themeElements>
    <a:clrScheme name="Custom 2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186BB7"/>
      </a:hlink>
      <a:folHlink>
        <a:srgbClr val="D86A4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WIDE" id="{320877F5-9057-5044-9670-55C377C33490}" vid="{043CC7DF-15AC-0F49-A0D1-304573C219B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2149</TotalTime>
  <Words>904</Words>
  <Application>Microsoft Macintosh PowerPoint</Application>
  <PresentationFormat>Widescreen</PresentationFormat>
  <Paragraphs>122</Paragraphs>
  <Slides>24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Courier New</vt:lpstr>
      <vt:lpstr>Georgia</vt:lpstr>
      <vt:lpstr>LucidaGrande</vt:lpstr>
      <vt:lpstr>Office Theme</vt:lpstr>
      <vt:lpstr>UB Powerpoint Template</vt:lpstr>
      <vt:lpstr>PowerPoint Presentation</vt:lpstr>
      <vt:lpstr>PowerPoint Presentation</vt:lpstr>
      <vt:lpstr>Offensive behaviors can be displayed in … </vt:lpstr>
      <vt:lpstr>Annotating over a shared screen</vt:lpstr>
      <vt:lpstr>Annotating over a shared screen</vt:lpstr>
      <vt:lpstr>Annotating over a shared screen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Zoom Profile Settings</vt:lpstr>
    </vt:vector>
  </TitlesOfParts>
  <Manager/>
  <Company>University at Buffalo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 Zoom: Securing Your Class or Meeting</dc:title>
  <dc:subject>Zoom security</dc:subject>
  <dc:creator>Beth Fellendorf</dc:creator>
  <cp:keywords>zoom, security</cp:keywords>
  <dc:description/>
  <cp:lastModifiedBy>Valerie Priester</cp:lastModifiedBy>
  <cp:revision>72</cp:revision>
  <dcterms:created xsi:type="dcterms:W3CDTF">2020-10-14T18:34:37Z</dcterms:created>
  <dcterms:modified xsi:type="dcterms:W3CDTF">2020-11-04T16:02:57Z</dcterms:modified>
  <cp:category/>
</cp:coreProperties>
</file>